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6858000" cx="12192000"/>
  <p:notesSz cx="6858000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oY+xQSxsFUWFUYargvb2isBwp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slide" Target="slides/slide18.xml"/><Relationship Id="rId10" Type="http://schemas.openxmlformats.org/officeDocument/2006/relationships/slide" Target="slides/slide6.xml"/><Relationship Id="rId21" Type="http://schemas.openxmlformats.org/officeDocument/2006/relationships/slide" Target="slides/slide17.xml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b50e8fe64b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g3b50e8fe64b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g3b50e8fe64b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775e09c5d_0_0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b775e09c5d_0_0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g3b775e09c5d_0_0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b50e8fe64b_0_14:notes"/>
          <p:cNvSpPr/>
          <p:nvPr>
            <p:ph idx="2" type="sldImg"/>
          </p:nvPr>
        </p:nvSpPr>
        <p:spPr>
          <a:xfrm>
            <a:off x="452438" y="1241425"/>
            <a:ext cx="59532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g3b50e8fe64b_0_14:notes"/>
          <p:cNvSpPr txBox="1"/>
          <p:nvPr>
            <p:ph idx="1" type="body"/>
          </p:nvPr>
        </p:nvSpPr>
        <p:spPr>
          <a:xfrm>
            <a:off x="685800" y="4777194"/>
            <a:ext cx="54864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g3b50e8fe64b_0_14:notes"/>
          <p:cNvSpPr txBox="1"/>
          <p:nvPr>
            <p:ph idx="12" type="sldNum"/>
          </p:nvPr>
        </p:nvSpPr>
        <p:spPr>
          <a:xfrm>
            <a:off x="3884613" y="9428584"/>
            <a:ext cx="2971800" cy="49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5" name="Google Shape;175;p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7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9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9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0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10:notes"/>
          <p:cNvSpPr txBox="1"/>
          <p:nvPr>
            <p:ph idx="12" type="sldNum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1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6" name="Google Shape;266;p11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2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8" name="Google Shape;278;p12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3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p13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4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1" name="Google Shape;301;p14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5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3" name="Google Shape;313;p15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6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16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7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17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8:notes"/>
          <p:cNvSpPr txBox="1"/>
          <p:nvPr>
            <p:ph idx="1" type="body"/>
          </p:nvPr>
        </p:nvSpPr>
        <p:spPr>
          <a:xfrm>
            <a:off x="685800" y="4777194"/>
            <a:ext cx="548640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5" name="Google Shape;345;p18:notes"/>
          <p:cNvSpPr/>
          <p:nvPr>
            <p:ph idx="2" type="sldImg"/>
          </p:nvPr>
        </p:nvSpPr>
        <p:spPr>
          <a:xfrm>
            <a:off x="452438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5" name="Google Shape;25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6" name="Google Shape;2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" name="Google Shape;3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4" name="Google Shape;44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2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2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b50e8fe64b_0_0"/>
          <p:cNvSpPr txBox="1"/>
          <p:nvPr>
            <p:ph type="title"/>
          </p:nvPr>
        </p:nvSpPr>
        <p:spPr>
          <a:xfrm>
            <a:off x="643278" y="821725"/>
            <a:ext cx="4818900" cy="148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en-US" sz="4000">
                <a:latin typeface="Arial"/>
                <a:ea typeface="Arial"/>
                <a:cs typeface="Arial"/>
                <a:sym typeface="Arial"/>
              </a:rPr>
              <a:t>Rutiintegevused lasteaias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g3b50e8fe64b_0_0"/>
          <p:cNvGrpSpPr/>
          <p:nvPr/>
        </p:nvGrpSpPr>
        <p:grpSpPr>
          <a:xfrm>
            <a:off x="643277" y="2715768"/>
            <a:ext cx="6552000" cy="3547836"/>
            <a:chOff x="0" y="0"/>
            <a:chExt cx="6552000" cy="3547836"/>
          </a:xfrm>
        </p:grpSpPr>
        <p:cxnSp>
          <p:nvCxnSpPr>
            <p:cNvPr id="91" name="Google Shape;91;g3b50e8fe64b_0_0"/>
            <p:cNvCxnSpPr/>
            <p:nvPr/>
          </p:nvCxnSpPr>
          <p:spPr>
            <a:xfrm>
              <a:off x="0" y="0"/>
              <a:ext cx="65520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2" name="Google Shape;92;g3b50e8fe64b_0_0"/>
            <p:cNvSpPr/>
            <p:nvPr/>
          </p:nvSpPr>
          <p:spPr>
            <a:xfrm>
              <a:off x="0" y="0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g3b50e8fe64b_0_0"/>
            <p:cNvSpPr txBox="1"/>
            <p:nvPr/>
          </p:nvSpPr>
          <p:spPr>
            <a:xfrm>
              <a:off x="0" y="0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71450" lIns="171450" spcFirstLastPara="1" rIns="171450" wrap="square" tIns="1714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1575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None/>
              </a:pPr>
              <a:r>
                <a:t/>
              </a:r>
              <a:endParaRPr b="1" sz="45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1575"/>
                </a:spcBef>
                <a:spcAft>
                  <a:spcPts val="0"/>
                </a:spcAft>
                <a:buClr>
                  <a:schemeClr val="dk1"/>
                </a:buClr>
                <a:buSzPts val="4500"/>
                <a:buFont typeface="Arial"/>
                <a:buNone/>
              </a:pPr>
              <a:r>
                <a:rPr b="1" lang="en-US" sz="4500">
                  <a:solidFill>
                    <a:schemeClr val="dk1"/>
                  </a:solidFill>
                </a:rPr>
                <a:t>RIIETUMINE</a:t>
              </a:r>
              <a:endParaRPr/>
            </a:p>
          </p:txBody>
        </p:sp>
        <p:cxnSp>
          <p:nvCxnSpPr>
            <p:cNvPr id="94" name="Google Shape;94;g3b50e8fe64b_0_0"/>
            <p:cNvCxnSpPr/>
            <p:nvPr/>
          </p:nvCxnSpPr>
          <p:spPr>
            <a:xfrm>
              <a:off x="0" y="1773936"/>
              <a:ext cx="6552000" cy="0"/>
            </a:xfrm>
            <a:prstGeom prst="straightConnector1">
              <a:avLst/>
            </a:prstGeom>
            <a:gradFill>
              <a:gsLst>
                <a:gs pos="0">
                  <a:schemeClr val="lt1"/>
                </a:gs>
                <a:gs pos="50000">
                  <a:schemeClr val="lt1"/>
                </a:gs>
                <a:gs pos="100000">
                  <a:srgbClr val="E1E1E1"/>
                </a:gs>
              </a:gsLst>
              <a:lin ang="5400012" scaled="0"/>
            </a:gradFill>
            <a:ln cap="flat" cmpd="sng" w="12700">
              <a:solidFill>
                <a:srgbClr val="105675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95" name="Google Shape;95;g3b50e8fe64b_0_0"/>
            <p:cNvSpPr/>
            <p:nvPr/>
          </p:nvSpPr>
          <p:spPr>
            <a:xfrm>
              <a:off x="0" y="1773936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g3b50e8fe64b_0_0"/>
            <p:cNvSpPr txBox="1"/>
            <p:nvPr/>
          </p:nvSpPr>
          <p:spPr>
            <a:xfrm>
              <a:off x="0" y="1773936"/>
              <a:ext cx="6552000" cy="177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Autorid: Malle Trummar, Lea Maiberg, Hedi Minlibajeva, Nonna Meltsas, Anna Golubeva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Visuaalide autor: Ulvi Salundo</a:t>
              </a:r>
              <a:r>
                <a:rPr i="1" lang="en-US" sz="1100">
                  <a:solidFill>
                    <a:schemeClr val="dk1"/>
                  </a:solidFill>
                </a:rPr>
                <a:t> (AI - toega)</a:t>
              </a:r>
              <a:endParaRPr i="1" sz="11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i="1" sz="1100">
                <a:solidFill>
                  <a:schemeClr val="dk1"/>
                </a:solidFill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Õppematerjali loomist toetas Haridus- ja Teadusministeerium.</a:t>
              </a:r>
              <a:b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US" sz="1100">
                  <a:solidFill>
                    <a:schemeClr val="dk1"/>
                  </a:solidFill>
                </a:rPr>
                <a:t>Narva</a:t>
              </a:r>
              <a:r>
                <a:rPr b="0" i="1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 2025</a:t>
              </a:r>
              <a:endParaRPr b="0" i="1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" name="Google Shape;97;g3b50e8fe64b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067924" y="401329"/>
            <a:ext cx="1480798" cy="42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3b50e8fe64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07199" y="1673751"/>
            <a:ext cx="4369250" cy="46481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b775e09c5d_0_0"/>
          <p:cNvSpPr txBox="1"/>
          <p:nvPr>
            <p:ph idx="1" type="body"/>
          </p:nvPr>
        </p:nvSpPr>
        <p:spPr>
          <a:xfrm>
            <a:off x="838200" y="4440430"/>
            <a:ext cx="10515600" cy="156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© 2025 Autorid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Käesolev õppematerjal on kaitstud autoriõigusega.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Materjali, sh tekstide ja visuaalide, kasutamine, paljundamine ja levitamine on lubatud mitteärilisel hariduslikul eesmärgil, viidates autoritele.</a:t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t/>
            </a:r>
            <a:endParaRPr sz="1280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SzPts val="358"/>
              <a:buNone/>
            </a:pPr>
            <a:r>
              <a:rPr lang="en-US" sz="1280"/>
              <a:t>Visuaalid on loodud visuaalide autori juhendamisel tehisintellekti abil.</a:t>
            </a:r>
            <a:endParaRPr sz="128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" name="Google Shape;110;g3b50e8fe64b_0_14"/>
          <p:cNvGrpSpPr/>
          <p:nvPr/>
        </p:nvGrpSpPr>
        <p:grpSpPr>
          <a:xfrm>
            <a:off x="1038579" y="446567"/>
            <a:ext cx="10752900" cy="6262665"/>
            <a:chOff x="0" y="0"/>
            <a:chExt cx="10752900" cy="6262665"/>
          </a:xfrm>
        </p:grpSpPr>
        <p:cxnSp>
          <p:nvCxnSpPr>
            <p:cNvPr id="111" name="Google Shape;111;g3b50e8fe64b_0_14"/>
            <p:cNvCxnSpPr/>
            <p:nvPr/>
          </p:nvCxnSpPr>
          <p:spPr>
            <a:xfrm>
              <a:off x="0" y="0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2" name="Google Shape;112;g3b50e8fe64b_0_14"/>
            <p:cNvSpPr/>
            <p:nvPr/>
          </p:nvSpPr>
          <p:spPr>
            <a:xfrm>
              <a:off x="0" y="0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g3b50e8fe64b_0_14"/>
            <p:cNvSpPr txBox="1"/>
            <p:nvPr/>
          </p:nvSpPr>
          <p:spPr>
            <a:xfrm>
              <a:off x="0" y="0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HAKKAME RIIETUMA.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3b50e8fe64b_0_14"/>
            <p:cNvCxnSpPr/>
            <p:nvPr/>
          </p:nvCxnSpPr>
          <p:spPr>
            <a:xfrm>
              <a:off x="0" y="391411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5" name="Google Shape;115;g3b50e8fe64b_0_14"/>
            <p:cNvSpPr/>
            <p:nvPr/>
          </p:nvSpPr>
          <p:spPr>
            <a:xfrm>
              <a:off x="0" y="391411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g3b50e8fe64b_0_14"/>
            <p:cNvSpPr txBox="1"/>
            <p:nvPr/>
          </p:nvSpPr>
          <p:spPr>
            <a:xfrm>
              <a:off x="0" y="391411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PANE ENNAST RIIDESSE.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7" name="Google Shape;117;g3b50e8fe64b_0_14"/>
            <p:cNvCxnSpPr/>
            <p:nvPr/>
          </p:nvCxnSpPr>
          <p:spPr>
            <a:xfrm>
              <a:off x="0" y="782822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18" name="Google Shape;118;g3b50e8fe64b_0_14"/>
            <p:cNvSpPr/>
            <p:nvPr/>
          </p:nvSpPr>
          <p:spPr>
            <a:xfrm>
              <a:off x="0" y="782822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g3b50e8fe64b_0_14"/>
            <p:cNvSpPr txBox="1"/>
            <p:nvPr/>
          </p:nvSpPr>
          <p:spPr>
            <a:xfrm>
              <a:off x="0" y="782822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PÖÖRA SÄRK ÕIGET PIDI, SUL ON SÄRK TAGURPIDI SELJAS.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0" name="Google Shape;120;g3b50e8fe64b_0_14"/>
            <p:cNvCxnSpPr/>
            <p:nvPr/>
          </p:nvCxnSpPr>
          <p:spPr>
            <a:xfrm>
              <a:off x="0" y="1174233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1" name="Google Shape;121;g3b50e8fe64b_0_14"/>
            <p:cNvSpPr/>
            <p:nvPr/>
          </p:nvSpPr>
          <p:spPr>
            <a:xfrm>
              <a:off x="0" y="1174233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g3b50e8fe64b_0_14"/>
            <p:cNvSpPr txBox="1"/>
            <p:nvPr/>
          </p:nvSpPr>
          <p:spPr>
            <a:xfrm>
              <a:off x="0" y="1174233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SUL ON SÄRK PAHEMPIDI SELJAS. PALUN VÕTA T-SÄRK ÄRA JA KEERA TEISTPIDI.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3" name="Google Shape;123;g3b50e8fe64b_0_14"/>
            <p:cNvCxnSpPr/>
            <p:nvPr/>
          </p:nvCxnSpPr>
          <p:spPr>
            <a:xfrm>
              <a:off x="0" y="1565644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4" name="Google Shape;124;g3b50e8fe64b_0_14"/>
            <p:cNvSpPr/>
            <p:nvPr/>
          </p:nvSpPr>
          <p:spPr>
            <a:xfrm>
              <a:off x="0" y="1565644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g3b50e8fe64b_0_14"/>
            <p:cNvSpPr txBox="1"/>
            <p:nvPr/>
          </p:nvSpPr>
          <p:spPr>
            <a:xfrm>
              <a:off x="0" y="1565644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TÕMBA VARRUKAD ÜLES.(KÄÄRI KÄISED ÜLES)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6" name="Google Shape;126;g3b50e8fe64b_0_14"/>
            <p:cNvCxnSpPr/>
            <p:nvPr/>
          </p:nvCxnSpPr>
          <p:spPr>
            <a:xfrm>
              <a:off x="0" y="1957055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27" name="Google Shape;127;g3b50e8fe64b_0_14"/>
            <p:cNvSpPr/>
            <p:nvPr/>
          </p:nvSpPr>
          <p:spPr>
            <a:xfrm>
              <a:off x="0" y="1957055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g3b50e8fe64b_0_14"/>
            <p:cNvSpPr txBox="1"/>
            <p:nvPr/>
          </p:nvSpPr>
          <p:spPr>
            <a:xfrm>
              <a:off x="0" y="1957055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TÕMBA SUKKPÜKSID ÜLES.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29" name="Google Shape;129;g3b50e8fe64b_0_14"/>
            <p:cNvCxnSpPr/>
            <p:nvPr/>
          </p:nvCxnSpPr>
          <p:spPr>
            <a:xfrm>
              <a:off x="0" y="2348466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0" name="Google Shape;130;g3b50e8fe64b_0_14"/>
            <p:cNvSpPr/>
            <p:nvPr/>
          </p:nvSpPr>
          <p:spPr>
            <a:xfrm>
              <a:off x="0" y="2348466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g3b50e8fe64b_0_14"/>
            <p:cNvSpPr txBox="1"/>
            <p:nvPr/>
          </p:nvSpPr>
          <p:spPr>
            <a:xfrm>
              <a:off x="0" y="2348466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RIIETU OMA KAPI EES.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2" name="Google Shape;132;g3b50e8fe64b_0_14"/>
            <p:cNvCxnSpPr/>
            <p:nvPr/>
          </p:nvCxnSpPr>
          <p:spPr>
            <a:xfrm>
              <a:off x="0" y="2739877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3" name="Google Shape;133;g3b50e8fe64b_0_14"/>
            <p:cNvSpPr/>
            <p:nvPr/>
          </p:nvSpPr>
          <p:spPr>
            <a:xfrm>
              <a:off x="0" y="2739877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g3b50e8fe64b_0_14"/>
            <p:cNvSpPr txBox="1"/>
            <p:nvPr/>
          </p:nvSpPr>
          <p:spPr>
            <a:xfrm>
              <a:off x="0" y="2739877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PANE SAAPAD ÕIGETPIDI, SAAPAD ON VALESTI JALAS.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5" name="Google Shape;135;g3b50e8fe64b_0_14"/>
            <p:cNvCxnSpPr/>
            <p:nvPr/>
          </p:nvCxnSpPr>
          <p:spPr>
            <a:xfrm>
              <a:off x="0" y="3131288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6" name="Google Shape;136;g3b50e8fe64b_0_14"/>
            <p:cNvSpPr/>
            <p:nvPr/>
          </p:nvSpPr>
          <p:spPr>
            <a:xfrm>
              <a:off x="0" y="3131288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g3b50e8fe64b_0_14"/>
            <p:cNvSpPr txBox="1"/>
            <p:nvPr/>
          </p:nvSpPr>
          <p:spPr>
            <a:xfrm>
              <a:off x="0" y="3131288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KOHENDA MÜTSI JA KRAED.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8" name="Google Shape;138;g3b50e8fe64b_0_14"/>
            <p:cNvCxnSpPr/>
            <p:nvPr/>
          </p:nvCxnSpPr>
          <p:spPr>
            <a:xfrm>
              <a:off x="0" y="3522699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39" name="Google Shape;139;g3b50e8fe64b_0_14"/>
            <p:cNvSpPr/>
            <p:nvPr/>
          </p:nvSpPr>
          <p:spPr>
            <a:xfrm>
              <a:off x="0" y="3522699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g3b50e8fe64b_0_14"/>
            <p:cNvSpPr txBox="1"/>
            <p:nvPr/>
          </p:nvSpPr>
          <p:spPr>
            <a:xfrm>
              <a:off x="0" y="3522699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PANE KAPUUTS PÄHE.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1" name="Google Shape;141;g3b50e8fe64b_0_14"/>
            <p:cNvCxnSpPr/>
            <p:nvPr/>
          </p:nvCxnSpPr>
          <p:spPr>
            <a:xfrm>
              <a:off x="0" y="3914110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2" name="Google Shape;142;g3b50e8fe64b_0_14"/>
            <p:cNvSpPr/>
            <p:nvPr/>
          </p:nvSpPr>
          <p:spPr>
            <a:xfrm>
              <a:off x="0" y="3914110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g3b50e8fe64b_0_14"/>
            <p:cNvSpPr txBox="1"/>
            <p:nvPr/>
          </p:nvSpPr>
          <p:spPr>
            <a:xfrm>
              <a:off x="0" y="3914110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PANE MÄRJAD RIIDED (ASJAD) KUIVATUSKAPPI. 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4" name="Google Shape;144;g3b50e8fe64b_0_14"/>
            <p:cNvCxnSpPr/>
            <p:nvPr/>
          </p:nvCxnSpPr>
          <p:spPr>
            <a:xfrm>
              <a:off x="0" y="4305521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5" name="Google Shape;145;g3b50e8fe64b_0_14"/>
            <p:cNvSpPr/>
            <p:nvPr/>
          </p:nvSpPr>
          <p:spPr>
            <a:xfrm>
              <a:off x="0" y="4305521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g3b50e8fe64b_0_14"/>
            <p:cNvSpPr txBox="1"/>
            <p:nvPr/>
          </p:nvSpPr>
          <p:spPr>
            <a:xfrm>
              <a:off x="0" y="4305521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VAHETA JALANÕUD ÄRA, PANE SUSSID JALGA.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7" name="Google Shape;147;g3b50e8fe64b_0_14"/>
            <p:cNvCxnSpPr/>
            <p:nvPr/>
          </p:nvCxnSpPr>
          <p:spPr>
            <a:xfrm>
              <a:off x="0" y="4696932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48" name="Google Shape;148;g3b50e8fe64b_0_14"/>
            <p:cNvSpPr/>
            <p:nvPr/>
          </p:nvSpPr>
          <p:spPr>
            <a:xfrm>
              <a:off x="0" y="4696932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g3b50e8fe64b_0_14"/>
            <p:cNvSpPr txBox="1"/>
            <p:nvPr/>
          </p:nvSpPr>
          <p:spPr>
            <a:xfrm>
              <a:off x="0" y="4696932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PALUN ÄRA TOPI OMA ASJU TEISE LAPSE KAPPI.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0" name="Google Shape;150;g3b50e8fe64b_0_14"/>
            <p:cNvCxnSpPr/>
            <p:nvPr/>
          </p:nvCxnSpPr>
          <p:spPr>
            <a:xfrm>
              <a:off x="0" y="5088343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1" name="Google Shape;151;g3b50e8fe64b_0_14"/>
            <p:cNvSpPr/>
            <p:nvPr/>
          </p:nvSpPr>
          <p:spPr>
            <a:xfrm>
              <a:off x="0" y="5088343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g3b50e8fe64b_0_14"/>
            <p:cNvSpPr txBox="1"/>
            <p:nvPr/>
          </p:nvSpPr>
          <p:spPr>
            <a:xfrm>
              <a:off x="0" y="5088343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VAATA PEEGLISSE, KAS KÕIK ON NII NAGU PEAB.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3" name="Google Shape;153;g3b50e8fe64b_0_14"/>
            <p:cNvCxnSpPr/>
            <p:nvPr/>
          </p:nvCxnSpPr>
          <p:spPr>
            <a:xfrm>
              <a:off x="0" y="5479754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4" name="Google Shape;154;g3b50e8fe64b_0_14"/>
            <p:cNvSpPr/>
            <p:nvPr/>
          </p:nvSpPr>
          <p:spPr>
            <a:xfrm>
              <a:off x="0" y="5479754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g3b50e8fe64b_0_14"/>
            <p:cNvSpPr txBox="1"/>
            <p:nvPr/>
          </p:nvSpPr>
          <p:spPr>
            <a:xfrm>
              <a:off x="0" y="5479754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KAS TÕMBAME KINDAD VARRUKA PEALE?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6" name="Google Shape;156;g3b50e8fe64b_0_14"/>
            <p:cNvCxnSpPr/>
            <p:nvPr/>
          </p:nvCxnSpPr>
          <p:spPr>
            <a:xfrm>
              <a:off x="0" y="5871165"/>
              <a:ext cx="10752900" cy="0"/>
            </a:xfrm>
            <a:prstGeom prst="straightConnector1">
              <a:avLst/>
            </a:prstGeom>
            <a:solidFill>
              <a:schemeClr val="lt1"/>
            </a:solidFill>
            <a:ln cap="flat" cmpd="sng" w="12700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157" name="Google Shape;157;g3b50e8fe64b_0_14"/>
            <p:cNvSpPr/>
            <p:nvPr/>
          </p:nvSpPr>
          <p:spPr>
            <a:xfrm>
              <a:off x="0" y="5871165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g3b50e8fe64b_0_14"/>
            <p:cNvSpPr txBox="1"/>
            <p:nvPr/>
          </p:nvSpPr>
          <p:spPr>
            <a:xfrm>
              <a:off x="0" y="5871165"/>
              <a:ext cx="10752900" cy="391500"/>
            </a:xfrm>
            <a:prstGeom prst="rect">
              <a:avLst/>
            </a:prstGeom>
            <a:noFill/>
            <a:ln cap="flat" cmpd="sng" w="952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68575" lIns="68575" spcFirstLastPara="1" rIns="68575" wrap="square" tIns="685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KAS PANEME KINDAD VARRUKA SISSE?</a:t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-1" y="0"/>
            <a:ext cx="4455673" cy="6858000"/>
          </a:xfrm>
          <a:custGeom>
            <a:rect b="b" l="l" r="r" t="t"/>
            <a:pathLst>
              <a:path extrusionOk="0" h="6858000" w="4455673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0" y="0"/>
            <a:ext cx="4446529" cy="6858000"/>
          </a:xfrm>
          <a:custGeom>
            <a:rect b="b" l="l" r="r" t="t"/>
            <a:pathLst>
              <a:path extrusionOk="0" h="6858000" w="4446529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3"/>
          <p:cNvSpPr txBox="1"/>
          <p:nvPr>
            <p:ph type="title"/>
          </p:nvPr>
        </p:nvSpPr>
        <p:spPr>
          <a:xfrm>
            <a:off x="371094" y="1161288"/>
            <a:ext cx="3438144" cy="1239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167" name="Google Shape;167;p3"/>
          <p:cNvSpPr/>
          <p:nvPr/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3"/>
          <p:cNvSpPr/>
          <p:nvPr/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3"/>
          <p:cNvSpPr txBox="1"/>
          <p:nvPr>
            <p:ph idx="1" type="body"/>
          </p:nvPr>
        </p:nvSpPr>
        <p:spPr>
          <a:xfrm>
            <a:off x="371094" y="2718054"/>
            <a:ext cx="3438906" cy="3207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HAKKAME RIIETUMA.</a:t>
            </a:r>
            <a:endParaRPr/>
          </a:p>
          <a:p>
            <a:pPr indent="10795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id="170" name="Google Shape;17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08373" y="354149"/>
            <a:ext cx="6339015" cy="6281388"/>
          </a:xfrm>
          <a:prstGeom prst="rect">
            <a:avLst/>
          </a:prstGeom>
          <a:noFill/>
          <a:ln>
            <a:noFill/>
          </a:ln>
        </p:spPr>
      </p:pic>
      <p:sp>
        <p:nvSpPr>
          <p:cNvPr descr="Boy on Swing at Playground" id="171" name="Google Shape;171;p3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3"/>
          <p:cNvSpPr txBox="1"/>
          <p:nvPr/>
        </p:nvSpPr>
        <p:spPr>
          <a:xfrm>
            <a:off x="313552" y="4250789"/>
            <a:ext cx="6125862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Rutiintegevused </a:t>
            </a:r>
            <a:b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lasteaias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4"/>
          <p:cNvSpPr/>
          <p:nvPr/>
        </p:nvSpPr>
        <p:spPr>
          <a:xfrm>
            <a:off x="-1" y="0"/>
            <a:ext cx="4455673" cy="6858000"/>
          </a:xfrm>
          <a:custGeom>
            <a:rect b="b" l="l" r="r" t="t"/>
            <a:pathLst>
              <a:path extrusionOk="0" h="6858000" w="4455673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0" y="0"/>
            <a:ext cx="4446529" cy="6858000"/>
          </a:xfrm>
          <a:custGeom>
            <a:rect b="b" l="l" r="r" t="t"/>
            <a:pathLst>
              <a:path extrusionOk="0" h="6858000" w="4446529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"/>
          <p:cNvSpPr txBox="1"/>
          <p:nvPr>
            <p:ph type="title"/>
          </p:nvPr>
        </p:nvSpPr>
        <p:spPr>
          <a:xfrm>
            <a:off x="371094" y="1161288"/>
            <a:ext cx="3438144" cy="1239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181" name="Google Shape;181;p4"/>
          <p:cNvSpPr/>
          <p:nvPr/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"/>
          <p:cNvSpPr txBox="1"/>
          <p:nvPr>
            <p:ph idx="2" type="body"/>
          </p:nvPr>
        </p:nvSpPr>
        <p:spPr>
          <a:xfrm>
            <a:off x="371094" y="2718054"/>
            <a:ext cx="3438906" cy="3207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PALUN PANE ENNAST RIIDESSE.</a:t>
            </a:r>
            <a:endParaRPr/>
          </a:p>
          <a:p>
            <a:pPr indent="10795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id="184" name="Google Shape;18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4932" y="841248"/>
            <a:ext cx="5934512" cy="5276088"/>
          </a:xfrm>
          <a:prstGeom prst="rect">
            <a:avLst/>
          </a:prstGeom>
          <a:noFill/>
          <a:ln>
            <a:noFill/>
          </a:ln>
        </p:spPr>
      </p:pic>
      <p:sp>
        <p:nvSpPr>
          <p:cNvPr descr="Boy on Swing at Playground" id="185" name="Google Shape;185;p4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5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5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194" name="Google Shape;194;p5"/>
          <p:cNvSpPr txBox="1"/>
          <p:nvPr>
            <p:ph idx="1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PÖÖRA SÄRK ÕIGET PIDI, SUL ON SÄRK TAGURPIDI SELJAS. </a:t>
            </a:r>
            <a:endParaRPr/>
          </a:p>
        </p:txBody>
      </p:sp>
      <p:sp>
        <p:nvSpPr>
          <p:cNvPr id="195" name="Google Shape;195;p5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5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84037" y="1267413"/>
            <a:ext cx="5278559" cy="469116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8" name="Google Shape;198;p5"/>
          <p:cNvCxnSpPr/>
          <p:nvPr/>
        </p:nvCxnSpPr>
        <p:spPr>
          <a:xfrm rot="10800000">
            <a:off x="8045059" y="5278582"/>
            <a:ext cx="325858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99" name="Google Shape;199;p5"/>
          <p:cNvCxnSpPr/>
          <p:nvPr/>
        </p:nvCxnSpPr>
        <p:spPr>
          <a:xfrm rot="10800000">
            <a:off x="8197459" y="5430982"/>
            <a:ext cx="325858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6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6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08" name="Google Shape;208;p6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SUL ON T-SÄRK PAHEMPIDI SELJAS. PALUN VÕTA T-SÄRK ÄRA JA KEERA TEISTPIDI. </a:t>
            </a:r>
            <a:endParaRPr/>
          </a:p>
        </p:txBody>
      </p:sp>
      <p:sp>
        <p:nvSpPr>
          <p:cNvPr id="209" name="Google Shape;209;p6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6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6059" y="625684"/>
            <a:ext cx="5505429" cy="54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-1" y="0"/>
            <a:ext cx="6096002" cy="6858000"/>
          </a:xfrm>
          <a:custGeom>
            <a:rect b="b" l="l" r="r" t="t"/>
            <a:pathLst>
              <a:path extrusionOk="0" h="6858000" w="6096002">
                <a:moveTo>
                  <a:pt x="0" y="0"/>
                </a:moveTo>
                <a:lnTo>
                  <a:pt x="4885967" y="0"/>
                </a:lnTo>
                <a:lnTo>
                  <a:pt x="4946007" y="69271"/>
                </a:lnTo>
                <a:cubicBezTo>
                  <a:pt x="5656533" y="929100"/>
                  <a:pt x="6096002" y="2116944"/>
                  <a:pt x="6096002" y="3429000"/>
                </a:cubicBezTo>
                <a:cubicBezTo>
                  <a:pt x="6096002" y="4741056"/>
                  <a:pt x="5656533" y="5928900"/>
                  <a:pt x="4946007" y="6788730"/>
                </a:cubicBezTo>
                <a:lnTo>
                  <a:pt x="4885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0" y="0"/>
            <a:ext cx="6085370" cy="6858000"/>
          </a:xfrm>
          <a:custGeom>
            <a:rect b="b" l="l" r="r" t="t"/>
            <a:pathLst>
              <a:path extrusionOk="0" h="6858000" w="6085370">
                <a:moveTo>
                  <a:pt x="0" y="0"/>
                </a:moveTo>
                <a:lnTo>
                  <a:pt x="4875335" y="0"/>
                </a:lnTo>
                <a:lnTo>
                  <a:pt x="4935375" y="69271"/>
                </a:lnTo>
                <a:cubicBezTo>
                  <a:pt x="5645901" y="929100"/>
                  <a:pt x="6085370" y="2116944"/>
                  <a:pt x="6085370" y="3429000"/>
                </a:cubicBezTo>
                <a:cubicBezTo>
                  <a:pt x="6085370" y="4741056"/>
                  <a:pt x="5645901" y="5928900"/>
                  <a:pt x="4935375" y="6788730"/>
                </a:cubicBezTo>
                <a:lnTo>
                  <a:pt x="487533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 txBox="1"/>
          <p:nvPr>
            <p:ph type="title"/>
          </p:nvPr>
        </p:nvSpPr>
        <p:spPr>
          <a:xfrm>
            <a:off x="438913" y="859536"/>
            <a:ext cx="4832802" cy="117043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Calibri"/>
              <a:buNone/>
            </a:pPr>
            <a:r>
              <a:rPr b="1" lang="en-US" sz="3400"/>
              <a:t>RIIETUMINE</a:t>
            </a:r>
            <a:endParaRPr/>
          </a:p>
        </p:txBody>
      </p:sp>
      <p:sp>
        <p:nvSpPr>
          <p:cNvPr id="221" name="Google Shape;221;p7"/>
          <p:cNvSpPr/>
          <p:nvPr/>
        </p:nvSpPr>
        <p:spPr>
          <a:xfrm rot="5400000">
            <a:off x="703236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465492" y="2185062"/>
            <a:ext cx="49377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 txBox="1"/>
          <p:nvPr>
            <p:ph idx="1" type="body"/>
          </p:nvPr>
        </p:nvSpPr>
        <p:spPr>
          <a:xfrm>
            <a:off x="438912" y="2512611"/>
            <a:ext cx="4832803" cy="36643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143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PALUN TÕMBA VARRUKAD ÜLES.</a:t>
            </a:r>
            <a:endParaRPr/>
          </a:p>
          <a:p>
            <a:pPr indent="-11430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/>
              <a:t>KÄÄRI KÄISED ÜLES.</a:t>
            </a:r>
            <a:endParaRPr/>
          </a:p>
          <a:p>
            <a:pPr indent="11430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11430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cxnSp>
        <p:nvCxnSpPr>
          <p:cNvPr id="224" name="Google Shape;224;p7"/>
          <p:cNvCxnSpPr/>
          <p:nvPr/>
        </p:nvCxnSpPr>
        <p:spPr>
          <a:xfrm rot="10800000">
            <a:off x="8045059" y="5278582"/>
            <a:ext cx="325858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225" name="Google Shape;225;p7"/>
          <p:cNvPicPr preferRelativeResize="0"/>
          <p:nvPr/>
        </p:nvPicPr>
        <p:blipFill rotWithShape="1">
          <a:blip r:embed="rId3">
            <a:alphaModFix/>
          </a:blip>
          <a:srcRect b="0" l="26131" r="26128" t="7507"/>
          <a:stretch/>
        </p:blipFill>
        <p:spPr>
          <a:xfrm>
            <a:off x="6316133" y="423333"/>
            <a:ext cx="4631268" cy="634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8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8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8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 sz="4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34" name="Google Shape;234;p8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TÕMBA SUKKPÜKSID ÜLES.</a:t>
            </a:r>
            <a:endParaRPr/>
          </a:p>
        </p:txBody>
      </p:sp>
      <p:sp>
        <p:nvSpPr>
          <p:cNvPr id="235" name="Google Shape;235;p8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8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7" name="Google Shape;23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2126" y="526830"/>
            <a:ext cx="3062832" cy="5455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958648" y="526830"/>
            <a:ext cx="2931147" cy="54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9"/>
          <p:cNvSpPr/>
          <p:nvPr/>
        </p:nvSpPr>
        <p:spPr>
          <a:xfrm>
            <a:off x="0" y="-1"/>
            <a:ext cx="6208641" cy="6858000"/>
          </a:xfrm>
          <a:custGeom>
            <a:rect b="b" l="l" r="r" t="t"/>
            <a:pathLst>
              <a:path extrusionOk="0" h="6858000" w="6208641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0" y="0"/>
            <a:ext cx="6203325" cy="6858000"/>
          </a:xfrm>
          <a:custGeom>
            <a:rect b="b" l="l" r="r" t="t"/>
            <a:pathLst>
              <a:path extrusionOk="0" h="6858000" w="6203325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9"/>
          <p:cNvSpPr txBox="1"/>
          <p:nvPr>
            <p:ph type="title"/>
          </p:nvPr>
        </p:nvSpPr>
        <p:spPr>
          <a:xfrm>
            <a:off x="489098" y="1106034"/>
            <a:ext cx="5019074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b="1" lang="en-US" sz="5400"/>
              <a:t>RIIETUMINE</a:t>
            </a:r>
            <a:endParaRPr/>
          </a:p>
        </p:txBody>
      </p:sp>
      <p:sp>
        <p:nvSpPr>
          <p:cNvPr id="247" name="Google Shape;247;p9"/>
          <p:cNvSpPr txBox="1"/>
          <p:nvPr>
            <p:ph idx="2" type="body"/>
          </p:nvPr>
        </p:nvSpPr>
        <p:spPr>
          <a:xfrm>
            <a:off x="494124" y="4872922"/>
            <a:ext cx="5013698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PALUN RIIETU OMA KAPI EES.</a:t>
            </a:r>
            <a:endParaRPr/>
          </a:p>
        </p:txBody>
      </p:sp>
      <p:sp>
        <p:nvSpPr>
          <p:cNvPr id="248" name="Google Shape;248;p9"/>
          <p:cNvSpPr/>
          <p:nvPr/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489098" y="4546920"/>
            <a:ext cx="5019074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0" name="Google Shape;250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6900" y="1106025"/>
            <a:ext cx="6375099" cy="4250076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0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60" name="Google Shape;260;p10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PANE SAAPAD ÕIGETPIDI, SAAPAD ON VALESTI JALAS.</a:t>
            </a:r>
            <a:endParaRPr/>
          </a:p>
        </p:txBody>
      </p:sp>
      <p:sp>
        <p:nvSpPr>
          <p:cNvPr id="261" name="Google Shape;261;p10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0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4225" y="1380325"/>
            <a:ext cx="6597777" cy="43985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/>
          <p:nvPr/>
        </p:nvSpPr>
        <p:spPr>
          <a:xfrm>
            <a:off x="-1" y="0"/>
            <a:ext cx="4455673" cy="6858000"/>
          </a:xfrm>
          <a:custGeom>
            <a:rect b="b" l="l" r="r" t="t"/>
            <a:pathLst>
              <a:path extrusionOk="0" h="6858000" w="4455673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1"/>
          <p:cNvSpPr/>
          <p:nvPr/>
        </p:nvSpPr>
        <p:spPr>
          <a:xfrm>
            <a:off x="0" y="0"/>
            <a:ext cx="4446529" cy="6858000"/>
          </a:xfrm>
          <a:custGeom>
            <a:rect b="b" l="l" r="r" t="t"/>
            <a:pathLst>
              <a:path extrusionOk="0" h="6858000" w="4446529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 txBox="1"/>
          <p:nvPr>
            <p:ph type="title"/>
          </p:nvPr>
        </p:nvSpPr>
        <p:spPr>
          <a:xfrm>
            <a:off x="371094" y="1161288"/>
            <a:ext cx="3438144" cy="11247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72" name="Google Shape;272;p11"/>
          <p:cNvSpPr/>
          <p:nvPr/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1"/>
          <p:cNvSpPr/>
          <p:nvPr/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 txBox="1"/>
          <p:nvPr>
            <p:ph idx="2" type="body"/>
          </p:nvPr>
        </p:nvSpPr>
        <p:spPr>
          <a:xfrm>
            <a:off x="371093" y="2718054"/>
            <a:ext cx="3570711" cy="3207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PALUN KOHENDA MÜTSI JA KRAED.</a:t>
            </a:r>
            <a:endParaRPr sz="1700"/>
          </a:p>
          <a:p>
            <a:pPr indent="10795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id="275" name="Google Shape;27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5628" y="843533"/>
            <a:ext cx="5328617" cy="528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2"/>
          <p:cNvSpPr/>
          <p:nvPr/>
        </p:nvSpPr>
        <p:spPr>
          <a:xfrm>
            <a:off x="-1" y="0"/>
            <a:ext cx="4455673" cy="6858000"/>
          </a:xfrm>
          <a:custGeom>
            <a:rect b="b" l="l" r="r" t="t"/>
            <a:pathLst>
              <a:path extrusionOk="0" h="6858000" w="4455673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889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0" y="0"/>
            <a:ext cx="4446529" cy="6858000"/>
          </a:xfrm>
          <a:custGeom>
            <a:rect b="b" l="l" r="r" t="t"/>
            <a:pathLst>
              <a:path extrusionOk="0" h="6858000" w="4446529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2"/>
          <p:cNvSpPr txBox="1"/>
          <p:nvPr>
            <p:ph type="title"/>
          </p:nvPr>
        </p:nvSpPr>
        <p:spPr>
          <a:xfrm>
            <a:off x="371094" y="1161288"/>
            <a:ext cx="3438144" cy="1239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83" name="Google Shape;283;p12"/>
          <p:cNvSpPr/>
          <p:nvPr/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2"/>
          <p:cNvSpPr txBox="1"/>
          <p:nvPr>
            <p:ph idx="2" type="body"/>
          </p:nvPr>
        </p:nvSpPr>
        <p:spPr>
          <a:xfrm>
            <a:off x="371094" y="2718054"/>
            <a:ext cx="3438906" cy="32072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795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</a:pPr>
            <a:r>
              <a:rPr lang="en-US" sz="1700"/>
              <a:t>PALUN PANE KAPUUTS PÄHE.</a:t>
            </a:r>
            <a:endParaRPr sz="1700"/>
          </a:p>
          <a:p>
            <a:pPr indent="10795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r>
              <a:t/>
            </a:r>
            <a:endParaRPr sz="1700"/>
          </a:p>
        </p:txBody>
      </p:sp>
      <p:pic>
        <p:nvPicPr>
          <p:cNvPr id="286" name="Google Shape;286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5672" y="1426550"/>
            <a:ext cx="7431529" cy="49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3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3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3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295" name="Google Shape;295;p13"/>
          <p:cNvSpPr txBox="1"/>
          <p:nvPr>
            <p:ph idx="1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PANE MÄRJAD RIIDED (ASJAD) KUIVATUSKAPPI. </a:t>
            </a:r>
            <a:endParaRPr/>
          </a:p>
        </p:txBody>
      </p:sp>
      <p:sp>
        <p:nvSpPr>
          <p:cNvPr id="296" name="Google Shape;296;p13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3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14356" y="1164163"/>
            <a:ext cx="6408836" cy="43784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4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4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4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307" name="Google Shape;307;p14"/>
          <p:cNvSpPr txBox="1"/>
          <p:nvPr>
            <p:ph idx="1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VAHETA JALANÕUD ÄRA.  PANE SUSSID JALGA.</a:t>
            </a:r>
            <a:endParaRPr/>
          </a:p>
        </p:txBody>
      </p:sp>
      <p:sp>
        <p:nvSpPr>
          <p:cNvPr id="308" name="Google Shape;308;p14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66059" y="625684"/>
            <a:ext cx="5505429" cy="54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5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5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5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b="1"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319" name="Google Shape;319;p15"/>
          <p:cNvSpPr txBox="1"/>
          <p:nvPr>
            <p:ph idx="2" type="body"/>
          </p:nvPr>
        </p:nvSpPr>
        <p:spPr>
          <a:xfrm>
            <a:off x="477981" y="4872922"/>
            <a:ext cx="3933306" cy="1208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PALUN ÄRA TOPI OMA ASJU TEISE LAPSE KAPPI.</a:t>
            </a:r>
            <a:endParaRPr/>
          </a:p>
        </p:txBody>
      </p:sp>
      <p:sp>
        <p:nvSpPr>
          <p:cNvPr id="320" name="Google Shape;320;p15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5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5225" y="1567325"/>
            <a:ext cx="6261151" cy="41741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"/>
          <p:cNvSpPr/>
          <p:nvPr/>
        </p:nvSpPr>
        <p:spPr>
          <a:xfrm>
            <a:off x="0" y="26633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6"/>
          <p:cNvSpPr txBox="1"/>
          <p:nvPr>
            <p:ph type="title"/>
          </p:nvPr>
        </p:nvSpPr>
        <p:spPr>
          <a:xfrm>
            <a:off x="638874" y="639200"/>
            <a:ext cx="4208400" cy="35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Calibri"/>
              <a:buNone/>
            </a:pPr>
            <a:r>
              <a:rPr b="1" lang="en-US" sz="5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endParaRPr/>
          </a:p>
        </p:txBody>
      </p:sp>
      <p:sp>
        <p:nvSpPr>
          <p:cNvPr id="329" name="Google Shape;329;p16"/>
          <p:cNvSpPr txBox="1"/>
          <p:nvPr>
            <p:ph idx="2" type="body"/>
          </p:nvPr>
        </p:nvSpPr>
        <p:spPr>
          <a:xfrm>
            <a:off x="638882" y="4631161"/>
            <a:ext cx="3571810" cy="1559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VAATA PEEGLISSE, KAS KÕIK ON NII NAGU PEAB.</a:t>
            </a:r>
            <a:endParaRPr/>
          </a:p>
        </p:txBody>
      </p:sp>
      <p:sp>
        <p:nvSpPr>
          <p:cNvPr id="330" name="Google Shape;330;p16"/>
          <p:cNvSpPr/>
          <p:nvPr/>
        </p:nvSpPr>
        <p:spPr>
          <a:xfrm>
            <a:off x="643278" y="4409267"/>
            <a:ext cx="3255095" cy="18288"/>
          </a:xfrm>
          <a:custGeom>
            <a:rect b="b" l="l" r="r" t="t"/>
            <a:pathLst>
              <a:path extrusionOk="0" fill="none" h="18288" w="3255095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extrusionOk="0" h="18288" w="3255095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1" name="Google Shape;3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23495" y="640080"/>
            <a:ext cx="4676218" cy="55504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7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7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7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b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 TÕMBAME KINDAD VARRUKA PEALE?</a:t>
            </a:r>
            <a:endParaRPr b="1"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7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7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17"/>
          <p:cNvPicPr preferRelativeResize="0"/>
          <p:nvPr/>
        </p:nvPicPr>
        <p:blipFill rotWithShape="1">
          <a:blip r:embed="rId3">
            <a:alphaModFix/>
          </a:blip>
          <a:srcRect b="6159" l="21950" r="19107" t="9735"/>
          <a:stretch/>
        </p:blipFill>
        <p:spPr>
          <a:xfrm>
            <a:off x="5916813" y="625684"/>
            <a:ext cx="5403921" cy="5455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8"/>
          <p:cNvSpPr/>
          <p:nvPr/>
        </p:nvSpPr>
        <p:spPr>
          <a:xfrm>
            <a:off x="0" y="0"/>
            <a:ext cx="4959047" cy="6858000"/>
          </a:xfrm>
          <a:custGeom>
            <a:rect b="b" l="l" r="r" t="t"/>
            <a:pathLst>
              <a:path extrusionOk="0" h="6858000" w="4959047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6E6E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76200" rotWithShape="0" algn="l" dist="38100">
              <a:srgbClr val="D8D8D8">
                <a:alpha val="4941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8"/>
          <p:cNvSpPr/>
          <p:nvPr/>
        </p:nvSpPr>
        <p:spPr>
          <a:xfrm>
            <a:off x="0" y="0"/>
            <a:ext cx="4948887" cy="6858000"/>
          </a:xfrm>
          <a:custGeom>
            <a:rect b="b" l="l" r="r" t="t"/>
            <a:pathLst>
              <a:path extrusionOk="0" h="6858000" w="4948887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8"/>
          <p:cNvSpPr txBox="1"/>
          <p:nvPr>
            <p:ph type="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RIIETUMINE</a:t>
            </a:r>
            <a:b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1"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KAS PANEME KINDAD VARRUKA SISSE?</a:t>
            </a:r>
            <a:endParaRPr/>
          </a:p>
        </p:txBody>
      </p:sp>
      <p:sp>
        <p:nvSpPr>
          <p:cNvPr id="351" name="Google Shape;351;p18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8"/>
          <p:cNvSpPr/>
          <p:nvPr/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3" name="Google Shape;353;p18"/>
          <p:cNvPicPr preferRelativeResize="0"/>
          <p:nvPr/>
        </p:nvPicPr>
        <p:blipFill rotWithShape="1">
          <a:blip r:embed="rId3">
            <a:alphaModFix/>
          </a:blip>
          <a:srcRect b="7733" l="16273" r="22756" t="10188"/>
          <a:stretch/>
        </p:blipFill>
        <p:spPr>
          <a:xfrm>
            <a:off x="5201889" y="614594"/>
            <a:ext cx="5914664" cy="56288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2025-01-27T07:00:56Z</dcterms:created>
  <dc:creator>Salundo Ulvi (BSH GHR-NE)</dc:creator>
</cp:coreProperties>
</file>