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OBSqG+CvAnNEqRfvydJK/VBPa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t-E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776002baf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776002baf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776002baf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4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t-E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43278" y="821725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t-EE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b="1"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643277" y="2715768"/>
            <a:ext cx="6551911" cy="3547872"/>
            <a:chOff x="0" y="0"/>
            <a:chExt cx="6551911" cy="3547872"/>
          </a:xfrm>
        </p:grpSpPr>
        <p:cxnSp>
          <p:nvCxnSpPr>
            <p:cNvPr id="91" name="Google Shape;91;p1"/>
            <p:cNvCxnSpPr/>
            <p:nvPr/>
          </p:nvCxnSpPr>
          <p:spPr>
            <a:xfrm>
              <a:off x="0" y="0"/>
              <a:ext cx="6551911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p1"/>
            <p:cNvSpPr/>
            <p:nvPr/>
          </p:nvSpPr>
          <p:spPr>
            <a:xfrm>
              <a:off x="0" y="0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0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4300" lIns="114300" spcFirstLastPara="1" rIns="114300" wrap="square" tIns="114300">
              <a:normAutofit fontScale="85000" lnSpcReduction="20000"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66666"/>
                <a:buFont typeface="Arial"/>
                <a:buNone/>
              </a:pPr>
              <a:r>
                <a:rPr b="1" i="0" lang="et-EE" sz="4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LIIKUMINE</a:t>
              </a:r>
              <a:endParaRPr sz="4500"/>
            </a:p>
            <a:p>
              <a:pPr indent="0" lvl="0" marL="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dk1"/>
                </a:buClr>
                <a:buSzPct val="66666"/>
                <a:buFont typeface="Arial"/>
                <a:buNone/>
              </a:pPr>
              <a:r>
                <a:rPr b="1" i="0" lang="et-EE" sz="4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LASTEAIAS</a:t>
              </a:r>
              <a:endParaRPr sz="4500"/>
            </a:p>
            <a:p>
              <a:pPr indent="0" lvl="0" marL="0" marR="0" rtl="0" algn="l">
                <a:lnSpc>
                  <a:spcPct val="90000"/>
                </a:lnSpc>
                <a:spcBef>
                  <a:spcPts val="1050"/>
                </a:spcBef>
                <a:spcAft>
                  <a:spcPts val="0"/>
                </a:spcAft>
                <a:buClr>
                  <a:schemeClr val="dk1"/>
                </a:buClr>
                <a:buSzPct val="66666"/>
                <a:buFont typeface="Arial"/>
                <a:buNone/>
              </a:pPr>
              <a:r>
                <a:rPr b="1" i="0" lang="et-EE" sz="4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SEES</a:t>
              </a:r>
              <a:endParaRPr sz="4500"/>
            </a:p>
          </p:txBody>
        </p:sp>
        <p:cxnSp>
          <p:nvCxnSpPr>
            <p:cNvPr id="94" name="Google Shape;94;p1"/>
            <p:cNvCxnSpPr/>
            <p:nvPr/>
          </p:nvCxnSpPr>
          <p:spPr>
            <a:xfrm>
              <a:off x="0" y="1773936"/>
              <a:ext cx="6551911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p1"/>
            <p:cNvSpPr/>
            <p:nvPr/>
          </p:nvSpPr>
          <p:spPr>
            <a:xfrm>
              <a:off x="0" y="1773936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1773936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Lea Maiberg, Hedi Minlibajeva, Nonna Meltsas, Malle Trummar, Anna Golubeva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 (AI - toega)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t-EE" sz="1100">
                  <a:solidFill>
                    <a:schemeClr val="dk1"/>
                  </a:solidFill>
                </a:rPr>
                <a:t>Narva</a:t>
              </a:r>
              <a:r>
                <a:rPr b="0" i="1" lang="et-EE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 b="0" l="22095" r="0" t="22350"/>
          <a:stretch/>
        </p:blipFill>
        <p:spPr>
          <a:xfrm>
            <a:off x="6414487" y="1556350"/>
            <a:ext cx="5621265" cy="3960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776002baf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t-EE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"/>
          <p:cNvGrpSpPr/>
          <p:nvPr/>
        </p:nvGrpSpPr>
        <p:grpSpPr>
          <a:xfrm>
            <a:off x="773290" y="807847"/>
            <a:ext cx="11195797" cy="5141885"/>
            <a:chOff x="0" y="691"/>
            <a:chExt cx="11195797" cy="5141885"/>
          </a:xfrm>
        </p:grpSpPr>
        <p:cxnSp>
          <p:nvCxnSpPr>
            <p:cNvPr id="111" name="Google Shape;111;p2"/>
            <p:cNvCxnSpPr/>
            <p:nvPr/>
          </p:nvCxnSpPr>
          <p:spPr>
            <a:xfrm>
              <a:off x="0" y="691"/>
              <a:ext cx="11195797" cy="0"/>
            </a:xfrm>
            <a:prstGeom prst="straightConnector1">
              <a:avLst/>
            </a:prstGeom>
            <a:solidFill>
              <a:srgbClr val="3A66B1"/>
            </a:solidFill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p2"/>
            <p:cNvSpPr/>
            <p:nvPr/>
          </p:nvSpPr>
          <p:spPr>
            <a:xfrm>
              <a:off x="0" y="6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6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KÕNNIME ÜKSHAAVAL/ÜKSTEISE SELJA TAGA/HANERIVIS.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p2"/>
            <p:cNvCxnSpPr/>
            <p:nvPr/>
          </p:nvCxnSpPr>
          <p:spPr>
            <a:xfrm>
              <a:off x="0" y="566741"/>
              <a:ext cx="11195797" cy="0"/>
            </a:xfrm>
            <a:prstGeom prst="straightConnector1">
              <a:avLst/>
            </a:prstGeom>
            <a:solidFill>
              <a:srgbClr val="3F6BBB"/>
            </a:solidFill>
            <a:ln cap="flat" cmpd="sng" w="12700">
              <a:solidFill>
                <a:srgbClr val="3F6BBB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p2"/>
            <p:cNvSpPr/>
            <p:nvPr/>
          </p:nvSpPr>
          <p:spPr>
            <a:xfrm>
              <a:off x="0" y="5667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5667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VÕTA KÄSIPUUST</a:t>
              </a:r>
              <a:r>
                <a:rPr b="0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KINNI</a:t>
              </a:r>
              <a:r>
                <a:rPr b="0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17;p2"/>
            <p:cNvCxnSpPr/>
            <p:nvPr/>
          </p:nvCxnSpPr>
          <p:spPr>
            <a:xfrm>
              <a:off x="0" y="1132791"/>
              <a:ext cx="11195797" cy="0"/>
            </a:xfrm>
            <a:prstGeom prst="straightConnector1">
              <a:avLst/>
            </a:prstGeom>
            <a:solidFill>
              <a:srgbClr val="4A72BF"/>
            </a:solidFill>
            <a:ln cap="flat" cmpd="sng" w="12700">
              <a:solidFill>
                <a:srgbClr val="4A72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p2"/>
            <p:cNvSpPr/>
            <p:nvPr/>
          </p:nvSpPr>
          <p:spPr>
            <a:xfrm>
              <a:off x="0" y="11327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11327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ÄRA JOOKSE TREPPIDEL.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0" name="Google Shape;120;p2"/>
            <p:cNvCxnSpPr/>
            <p:nvPr/>
          </p:nvCxnSpPr>
          <p:spPr>
            <a:xfrm>
              <a:off x="0" y="1698841"/>
              <a:ext cx="11195797" cy="0"/>
            </a:xfrm>
            <a:prstGeom prst="straightConnector1">
              <a:avLst/>
            </a:prstGeom>
            <a:solidFill>
              <a:srgbClr val="567AC2"/>
            </a:solidFill>
            <a:ln cap="flat" cmpd="sng" w="12700">
              <a:solidFill>
                <a:srgbClr val="567AC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p2"/>
            <p:cNvSpPr/>
            <p:nvPr/>
          </p:nvSpPr>
          <p:spPr>
            <a:xfrm>
              <a:off x="0" y="16988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0" y="16988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LÄHME TREPIST ALLA.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3" name="Google Shape;123;p2"/>
            <p:cNvCxnSpPr/>
            <p:nvPr/>
          </p:nvCxnSpPr>
          <p:spPr>
            <a:xfrm>
              <a:off x="0" y="2264891"/>
              <a:ext cx="11195797" cy="0"/>
            </a:xfrm>
            <a:prstGeom prst="straightConnector1">
              <a:avLst/>
            </a:prstGeom>
            <a:solidFill>
              <a:srgbClr val="6282C5"/>
            </a:solidFill>
            <a:ln cap="flat" cmpd="sng" w="12700">
              <a:solidFill>
                <a:srgbClr val="6282C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p2"/>
            <p:cNvSpPr/>
            <p:nvPr/>
          </p:nvSpPr>
          <p:spPr>
            <a:xfrm>
              <a:off x="0" y="22648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0" y="22648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MINGE TREPIST ÜLES.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6" name="Google Shape;126;p2"/>
            <p:cNvCxnSpPr/>
            <p:nvPr/>
          </p:nvCxnSpPr>
          <p:spPr>
            <a:xfrm>
              <a:off x="0" y="2830941"/>
              <a:ext cx="11195797" cy="0"/>
            </a:xfrm>
            <a:prstGeom prst="straightConnector1">
              <a:avLst/>
            </a:prstGeom>
            <a:solidFill>
              <a:srgbClr val="6E89C9"/>
            </a:solidFill>
            <a:ln cap="flat" cmpd="sng" w="12700">
              <a:solidFill>
                <a:srgbClr val="6E89C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p2"/>
            <p:cNvSpPr/>
            <p:nvPr/>
          </p:nvSpPr>
          <p:spPr>
            <a:xfrm>
              <a:off x="0" y="28309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0" y="28309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OODAKE TEISI JÄRELE.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9" name="Google Shape;129;p2"/>
            <p:cNvCxnSpPr/>
            <p:nvPr/>
          </p:nvCxnSpPr>
          <p:spPr>
            <a:xfrm>
              <a:off x="0" y="3396991"/>
              <a:ext cx="11195797" cy="0"/>
            </a:xfrm>
            <a:prstGeom prst="straightConnector1">
              <a:avLst/>
            </a:prstGeom>
            <a:solidFill>
              <a:srgbClr val="7992CD"/>
            </a:solidFill>
            <a:ln cap="flat" cmpd="sng" w="12700">
              <a:solidFill>
                <a:srgbClr val="7992C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0" name="Google Shape;130;p2"/>
            <p:cNvSpPr/>
            <p:nvPr/>
          </p:nvSpPr>
          <p:spPr>
            <a:xfrm>
              <a:off x="0" y="33969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0" y="33969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RÄÄGIME VAIKSE HÄÄLEGA, SIIS EI SEGA TEISI.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2" name="Google Shape;132;p2"/>
            <p:cNvCxnSpPr/>
            <p:nvPr/>
          </p:nvCxnSpPr>
          <p:spPr>
            <a:xfrm>
              <a:off x="0" y="3963041"/>
              <a:ext cx="11195797" cy="0"/>
            </a:xfrm>
            <a:prstGeom prst="straightConnector1">
              <a:avLst/>
            </a:prstGeom>
            <a:solidFill>
              <a:srgbClr val="849BD0"/>
            </a:solidFill>
            <a:ln cap="flat" cmpd="sng" w="12700">
              <a:solidFill>
                <a:srgbClr val="849BD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3" name="Google Shape;133;p2"/>
            <p:cNvSpPr/>
            <p:nvPr/>
          </p:nvSpPr>
          <p:spPr>
            <a:xfrm>
              <a:off x="0" y="39630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0" y="396304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VÕTAME PAARIDESSE.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p2"/>
            <p:cNvCxnSpPr/>
            <p:nvPr/>
          </p:nvCxnSpPr>
          <p:spPr>
            <a:xfrm>
              <a:off x="0" y="4529091"/>
              <a:ext cx="11195797" cy="0"/>
            </a:xfrm>
            <a:prstGeom prst="straightConnector1">
              <a:avLst/>
            </a:prstGeom>
            <a:solidFill>
              <a:srgbClr val="90A2D4"/>
            </a:solidFill>
            <a:ln cap="flat" cmpd="sng" w="12700">
              <a:solidFill>
                <a:srgbClr val="90A2D4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6" name="Google Shape;136;p2"/>
            <p:cNvSpPr/>
            <p:nvPr/>
          </p:nvSpPr>
          <p:spPr>
            <a:xfrm>
              <a:off x="0" y="45290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0" y="4529091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t/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8" name="Google Shape;138;p2"/>
            <p:cNvCxnSpPr/>
            <p:nvPr/>
          </p:nvCxnSpPr>
          <p:spPr>
            <a:xfrm>
              <a:off x="0" y="5095141"/>
              <a:ext cx="11195797" cy="0"/>
            </a:xfrm>
            <a:prstGeom prst="straightConnector1">
              <a:avLst/>
            </a:prstGeom>
            <a:solidFill>
              <a:srgbClr val="9BABD7"/>
            </a:solidFill>
            <a:ln cap="flat" cmpd="sng" w="12700">
              <a:solidFill>
                <a:srgbClr val="9BABD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9" name="Google Shape;139;p2"/>
            <p:cNvSpPr/>
            <p:nvPr/>
          </p:nvSpPr>
          <p:spPr>
            <a:xfrm>
              <a:off x="0" y="4576526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0" y="4576526"/>
              <a:ext cx="11195797" cy="5660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050" lIns="99050" spcFirstLastPara="1" rIns="99050" wrap="square" tIns="990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Calibri"/>
                <a:buNone/>
              </a:pPr>
              <a:r>
                <a:rPr b="1" i="0" lang="et-EE" sz="2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OLEME VIISAKAD JA TERVITAME VASTUTULIJAID.</a:t>
              </a:r>
              <a:endParaRPr b="0" i="0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-1" y="0"/>
            <a:ext cx="6096002" cy="6858000"/>
          </a:xfrm>
          <a:custGeom>
            <a:rect b="b" l="l" r="r" t="t"/>
            <a:pathLst>
              <a:path extrusionOk="0" h="6858000" w="6096002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/>
          <p:nvPr/>
        </p:nvSpPr>
        <p:spPr>
          <a:xfrm>
            <a:off x="0" y="0"/>
            <a:ext cx="6085370" cy="6858000"/>
          </a:xfrm>
          <a:custGeom>
            <a:rect b="b" l="l" r="r" t="t"/>
            <a:pathLst>
              <a:path extrusionOk="0" h="6858000" w="608537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 txBox="1"/>
          <p:nvPr>
            <p:ph type="title"/>
          </p:nvPr>
        </p:nvSpPr>
        <p:spPr>
          <a:xfrm>
            <a:off x="438913" y="859536"/>
            <a:ext cx="4832802" cy="12435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</a:pPr>
            <a:r>
              <a:rPr b="1" lang="et-EE" sz="3400"/>
              <a:t>LIIKUMINE LASTEAIAS SEES</a:t>
            </a:r>
            <a:endParaRPr/>
          </a:p>
        </p:txBody>
      </p:sp>
      <p:sp>
        <p:nvSpPr>
          <p:cNvPr id="150" name="Google Shape;150;p3"/>
          <p:cNvSpPr/>
          <p:nvPr/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3"/>
          <p:cNvSpPr/>
          <p:nvPr/>
        </p:nvSpPr>
        <p:spPr>
          <a:xfrm>
            <a:off x="438912" y="2185062"/>
            <a:ext cx="49834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438912" y="2512611"/>
            <a:ext cx="4832803" cy="3664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t-EE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KÕNNIME ÜKSHAAVAL, ÜKSTEISE SELJA TAGA HANERIVIS.</a:t>
            </a:r>
            <a:endParaRPr/>
          </a:p>
          <a:p>
            <a:pPr indent="1143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3626" y="145065"/>
            <a:ext cx="3300285" cy="3300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4">
            <a:alphaModFix/>
          </a:blip>
          <a:srcRect b="12277" l="0" r="0" t="9036"/>
          <a:stretch/>
        </p:blipFill>
        <p:spPr>
          <a:xfrm>
            <a:off x="6920285" y="3429000"/>
            <a:ext cx="4021223" cy="314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-1" y="0"/>
            <a:ext cx="4455673" cy="6858000"/>
          </a:xfrm>
          <a:custGeom>
            <a:rect b="b" l="l" r="r" t="t"/>
            <a:pathLst>
              <a:path extrusionOk="0" h="6858000" w="4455673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0" y="0"/>
            <a:ext cx="4446529" cy="6858000"/>
          </a:xfrm>
          <a:custGeom>
            <a:rect b="b" l="l" r="r" t="t"/>
            <a:pathLst>
              <a:path extrusionOk="0" h="6858000" w="4446529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/>
          <p:nvPr>
            <p:ph type="title"/>
          </p:nvPr>
        </p:nvSpPr>
        <p:spPr>
          <a:xfrm>
            <a:off x="371094" y="1161288"/>
            <a:ext cx="3438144" cy="1239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t-EE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165" name="Google Shape;165;p4"/>
          <p:cNvSpPr/>
          <p:nvPr/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371094" y="2718054"/>
            <a:ext cx="3438906" cy="3207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</a:pPr>
            <a:r>
              <a:rPr lang="et-EE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VÕTA KÄSIPUUST KINNI.</a:t>
            </a:r>
            <a:endParaRPr/>
          </a:p>
          <a:p>
            <a:pPr indent="10795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t/>
            </a:r>
            <a:endParaRPr b="0" i="0" sz="17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1184" y="1030633"/>
            <a:ext cx="6922008" cy="489731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179" name="Google Shape;179;p5"/>
          <p:cNvSpPr txBox="1"/>
          <p:nvPr/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ÄRA JOOKSE TREPPIDEL.</a:t>
            </a:r>
            <a:endParaRPr/>
          </a:p>
        </p:txBody>
      </p:sp>
      <p:sp>
        <p:nvSpPr>
          <p:cNvPr id="180" name="Google Shape;180;p5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5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19564" l="0" r="0" t="13235"/>
          <a:stretch/>
        </p:blipFill>
        <p:spPr>
          <a:xfrm>
            <a:off x="4979322" y="980515"/>
            <a:ext cx="6800619" cy="474571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193" name="Google Shape;193;p6"/>
          <p:cNvSpPr txBox="1"/>
          <p:nvPr>
            <p:ph idx="1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LÄHME TREPIST ALLA.</a:t>
            </a:r>
            <a:endParaRPr/>
          </a:p>
        </p:txBody>
      </p:sp>
      <p:sp>
        <p:nvSpPr>
          <p:cNvPr id="194" name="Google Shape;194;p6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6" name="Google Shape;196;p6"/>
          <p:cNvPicPr preferRelativeResize="0"/>
          <p:nvPr/>
        </p:nvPicPr>
        <p:blipFill rotWithShape="1">
          <a:blip r:embed="rId3">
            <a:alphaModFix/>
          </a:blip>
          <a:srcRect b="0" l="22428" r="15825" t="0"/>
          <a:stretch/>
        </p:blipFill>
        <p:spPr>
          <a:xfrm>
            <a:off x="6096000" y="643378"/>
            <a:ext cx="5277556" cy="5985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206" name="Google Shape;206;p7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MINGE TREPIST ÜLES.</a:t>
            </a:r>
            <a:endParaRPr/>
          </a:p>
        </p:txBody>
      </p:sp>
      <p:sp>
        <p:nvSpPr>
          <p:cNvPr id="207" name="Google Shape;207;p7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7"/>
          <p:cNvPicPr preferRelativeResize="0"/>
          <p:nvPr/>
        </p:nvPicPr>
        <p:blipFill rotWithShape="1">
          <a:blip r:embed="rId3">
            <a:alphaModFix/>
          </a:blip>
          <a:srcRect b="59147" l="50000" r="4691" t="8773"/>
          <a:stretch/>
        </p:blipFill>
        <p:spPr>
          <a:xfrm>
            <a:off x="5414356" y="839475"/>
            <a:ext cx="6408836" cy="5027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8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218" name="Google Shape;218;p8"/>
          <p:cNvSpPr txBox="1"/>
          <p:nvPr>
            <p:ph idx="1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OODAKE TEISI JÄRELE.</a:t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Boy on Swing at Playground" id="221" name="Google Shape;221;p8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35181" l="23488" r="1" t="1739"/>
          <a:stretch/>
        </p:blipFill>
        <p:spPr>
          <a:xfrm>
            <a:off x="5426867" y="1597377"/>
            <a:ext cx="6391499" cy="3725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231" name="Google Shape;231;p9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RÄÄGIME VAIKSE HÄÄLEGA, SIIS EI SEGA TEISI.</a:t>
            </a:r>
            <a:endParaRPr/>
          </a:p>
        </p:txBody>
      </p:sp>
      <p:sp>
        <p:nvSpPr>
          <p:cNvPr id="232" name="Google Shape;232;p9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9"/>
          <p:cNvPicPr preferRelativeResize="0"/>
          <p:nvPr/>
        </p:nvPicPr>
        <p:blipFill rotWithShape="1">
          <a:blip r:embed="rId3">
            <a:alphaModFix/>
          </a:blip>
          <a:srcRect b="9807" l="48945" r="8740" t="59042"/>
          <a:stretch/>
        </p:blipFill>
        <p:spPr>
          <a:xfrm>
            <a:off x="5414356" y="739468"/>
            <a:ext cx="6408836" cy="5227813"/>
          </a:xfrm>
          <a:prstGeom prst="rect">
            <a:avLst/>
          </a:prstGeom>
          <a:noFill/>
          <a:ln>
            <a:noFill/>
          </a:ln>
        </p:spPr>
      </p:pic>
      <p:sp>
        <p:nvSpPr>
          <p:cNvPr descr="Boy on Swing at Playground" id="235" name="Google Shape;235;p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244" name="Google Shape;244;p10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VÕTAME PAARIDESSE.</a:t>
            </a:r>
            <a:endParaRPr b="0"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604" y="1718403"/>
            <a:ext cx="3243265" cy="4858826"/>
          </a:xfrm>
          <a:prstGeom prst="rect">
            <a:avLst/>
          </a:prstGeom>
          <a:noFill/>
          <a:ln>
            <a:noFill/>
          </a:ln>
        </p:spPr>
      </p:pic>
      <p:sp>
        <p:nvSpPr>
          <p:cNvPr descr="Boy on Swing at Playground" id="248" name="Google Shape;248;p10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95426" y="1043052"/>
            <a:ext cx="2743201" cy="3597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1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t-E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LIIKUMINE LASTEAIAS SEES</a:t>
            </a:r>
            <a:endParaRPr/>
          </a:p>
        </p:txBody>
      </p:sp>
      <p:sp>
        <p:nvSpPr>
          <p:cNvPr id="258" name="Google Shape;258;p11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0" i="0" lang="et-EE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OLEME VIISAKAD JA TERVITAME VASTUTULIJAID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0890" y="625683"/>
            <a:ext cx="5846206" cy="5846206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1"/>
          <p:cNvSpPr/>
          <p:nvPr/>
        </p:nvSpPr>
        <p:spPr>
          <a:xfrm flipH="1" rot="-1181849">
            <a:off x="8509836" y="574741"/>
            <a:ext cx="1788320" cy="829733"/>
          </a:xfrm>
          <a:prstGeom prst="wedgeEllipseCallout">
            <a:avLst>
              <a:gd fmla="val -28508" name="adj1"/>
              <a:gd fmla="val 92989" name="adj2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8226777" y="1432597"/>
            <a:ext cx="1117600" cy="829733"/>
          </a:xfrm>
          <a:prstGeom prst="wedgeEllipseCallout">
            <a:avLst>
              <a:gd fmla="val -24368" name="adj1"/>
              <a:gd fmla="val 96514" name="adj2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8387644" y="1636889"/>
            <a:ext cx="7958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-E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TERE!</a:t>
            </a:r>
            <a:endParaRPr/>
          </a:p>
        </p:txBody>
      </p:sp>
      <p:sp>
        <p:nvSpPr>
          <p:cNvPr id="265" name="Google Shape;265;p11"/>
          <p:cNvSpPr txBox="1"/>
          <p:nvPr/>
        </p:nvSpPr>
        <p:spPr>
          <a:xfrm rot="-1277429">
            <a:off x="8692795" y="605562"/>
            <a:ext cx="14224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-E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t-EE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HOMMIKUST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