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5unsuYEGn83x9QxEW4HnPj0rV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t-E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5c83b264a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5c83b264a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5c83b264a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43278" y="821725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t-EE" sz="4000">
                <a:latin typeface="Arial"/>
                <a:ea typeface="Arial"/>
                <a:cs typeface="Arial"/>
                <a:sym typeface="Arial"/>
              </a:rPr>
              <a:t>Rutiintegevused lasteaias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643278" y="2715768"/>
            <a:ext cx="5967588" cy="3547872"/>
            <a:chOff x="0" y="0"/>
            <a:chExt cx="5967588" cy="3547872"/>
          </a:xfrm>
        </p:grpSpPr>
        <p:cxnSp>
          <p:nvCxnSpPr>
            <p:cNvPr id="91" name="Google Shape;91;p1"/>
            <p:cNvCxnSpPr/>
            <p:nvPr/>
          </p:nvCxnSpPr>
          <p:spPr>
            <a:xfrm>
              <a:off x="0" y="0"/>
              <a:ext cx="5967588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 cap="flat" cmpd="sng" w="9525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2" name="Google Shape;92;p1"/>
            <p:cNvSpPr/>
            <p:nvPr/>
          </p:nvSpPr>
          <p:spPr>
            <a:xfrm>
              <a:off x="0" y="0"/>
              <a:ext cx="5967588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0"/>
              <a:ext cx="5967588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4300" lIns="194300" spcFirstLastPara="1" rIns="194300" wrap="square" tIns="19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Arial"/>
                <a:buNone/>
              </a:pPr>
              <a:r>
                <a:rPr b="1" i="0" lang="et-EE" sz="5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KORRAPIDAMINE</a:t>
              </a:r>
              <a:endParaRPr b="0" i="0" sz="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4" name="Google Shape;94;p1"/>
            <p:cNvCxnSpPr/>
            <p:nvPr/>
          </p:nvCxnSpPr>
          <p:spPr>
            <a:xfrm>
              <a:off x="0" y="1773936"/>
              <a:ext cx="5967588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 cap="flat" cmpd="sng" w="9525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5" name="Google Shape;95;p1"/>
            <p:cNvSpPr/>
            <p:nvPr/>
          </p:nvSpPr>
          <p:spPr>
            <a:xfrm>
              <a:off x="0" y="1773936"/>
              <a:ext cx="5967588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0" y="1773936"/>
              <a:ext cx="5967588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Autorid: Nonna Meltsas, Malle Trummar, Lea Maiberg, Hedi Minlibajeva, Anna Golubeva</a:t>
              </a:r>
              <a:b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Visuaalide autor: Ulvi Salundo (AI </a:t>
              </a:r>
              <a:r>
                <a:rPr i="1" lang="et-EE" sz="1100">
                  <a:solidFill>
                    <a:schemeClr val="dk1"/>
                  </a:solidFill>
                </a:rPr>
                <a:t>- toega</a:t>
              </a: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b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Õppematerjali loomist toetas Haridus- ja Teadusministeerium.</a:t>
              </a:r>
              <a:b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t-EE" sz="1100">
                  <a:solidFill>
                    <a:schemeClr val="dk1"/>
                  </a:solidFill>
                </a:rPr>
                <a:t>Narva</a:t>
              </a: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924" y="401329"/>
            <a:ext cx="1480798" cy="42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6632" y="1337937"/>
            <a:ext cx="4442869" cy="4556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5c83b264a_0_0"/>
          <p:cNvSpPr txBox="1"/>
          <p:nvPr>
            <p:ph idx="1" type="body"/>
          </p:nvPr>
        </p:nvSpPr>
        <p:spPr>
          <a:xfrm>
            <a:off x="838200" y="4440430"/>
            <a:ext cx="10515600" cy="15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© 2025 Autorid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Käesolev õppematerjal on kaitstud autoriõigusega.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Materjali, sh tekstide ja visuaalide, kasutamine, paljundamine ja levitamine on lubatud mitteärilisel hariduslikul eesmärgil, viidates autoritele.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Visuaalid on loodud visuaalide autori juhendamisel tehisintellekti abil.</a:t>
            </a:r>
            <a:endParaRPr sz="128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2"/>
          <p:cNvGrpSpPr/>
          <p:nvPr/>
        </p:nvGrpSpPr>
        <p:grpSpPr>
          <a:xfrm>
            <a:off x="580404" y="635357"/>
            <a:ext cx="11031192" cy="5956438"/>
            <a:chOff x="0" y="2911"/>
            <a:chExt cx="11031192" cy="5956438"/>
          </a:xfrm>
        </p:grpSpPr>
        <p:cxnSp>
          <p:nvCxnSpPr>
            <p:cNvPr id="111" name="Google Shape;111;p2"/>
            <p:cNvCxnSpPr/>
            <p:nvPr/>
          </p:nvCxnSpPr>
          <p:spPr>
            <a:xfrm>
              <a:off x="0" y="2911"/>
              <a:ext cx="11031192" cy="0"/>
            </a:xfrm>
            <a:prstGeom prst="straightConnector1">
              <a:avLst/>
            </a:prstGeom>
            <a:solidFill>
              <a:srgbClr val="3A66B1"/>
            </a:solidFill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2" name="Google Shape;112;p2"/>
            <p:cNvSpPr/>
            <p:nvPr/>
          </p:nvSpPr>
          <p:spPr>
            <a:xfrm>
              <a:off x="0" y="291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291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5250" lIns="175250" spcFirstLastPara="1" rIns="175250" wrap="square" tIns="17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Calibri"/>
                <a:buNone/>
              </a:pPr>
              <a:r>
                <a:rPr b="0" i="0" lang="et-EE" sz="4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VAATA, KAS KÕIGIL ON KÄED PUHTAD.</a:t>
              </a:r>
              <a:endParaRPr b="0" i="0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p2"/>
            <p:cNvCxnSpPr/>
            <p:nvPr/>
          </p:nvCxnSpPr>
          <p:spPr>
            <a:xfrm>
              <a:off x="0" y="995651"/>
              <a:ext cx="11031192" cy="0"/>
            </a:xfrm>
            <a:prstGeom prst="straightConnector1">
              <a:avLst/>
            </a:prstGeom>
            <a:solidFill>
              <a:srgbClr val="4770BF"/>
            </a:solidFill>
            <a:ln cap="flat" cmpd="sng" w="12700">
              <a:solidFill>
                <a:srgbClr val="4770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5" name="Google Shape;115;p2"/>
            <p:cNvSpPr/>
            <p:nvPr/>
          </p:nvSpPr>
          <p:spPr>
            <a:xfrm>
              <a:off x="0" y="99565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0" y="99565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5250" lIns="175250" spcFirstLastPara="1" rIns="175250" wrap="square" tIns="17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Calibri"/>
                <a:buNone/>
              </a:pPr>
              <a:r>
                <a:rPr b="0" i="0" lang="et-EE" sz="4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KORRAPIDAJAD, PALUN PANGE PÕLLED ETTE.</a:t>
              </a:r>
              <a:endParaRPr b="0" i="0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17;p2"/>
            <p:cNvCxnSpPr/>
            <p:nvPr/>
          </p:nvCxnSpPr>
          <p:spPr>
            <a:xfrm>
              <a:off x="0" y="1988391"/>
              <a:ext cx="11031192" cy="0"/>
            </a:xfrm>
            <a:prstGeom prst="straightConnector1">
              <a:avLst/>
            </a:prstGeom>
            <a:solidFill>
              <a:srgbClr val="5C7FC5"/>
            </a:solidFill>
            <a:ln cap="flat" cmpd="sng" w="12700">
              <a:solidFill>
                <a:srgbClr val="5C7FC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8" name="Google Shape;118;p2"/>
            <p:cNvSpPr/>
            <p:nvPr/>
          </p:nvSpPr>
          <p:spPr>
            <a:xfrm>
              <a:off x="0" y="198839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0" y="198839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5250" lIns="175250" spcFirstLastPara="1" rIns="175250" wrap="square" tIns="17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Calibri"/>
                <a:buNone/>
              </a:pPr>
              <a:r>
                <a:rPr b="0" i="0" lang="et-EE" sz="4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KATKE LAUD ÄRA.</a:t>
              </a:r>
              <a:endParaRPr b="0" i="0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0" name="Google Shape;120;p2"/>
            <p:cNvCxnSpPr/>
            <p:nvPr/>
          </p:nvCxnSpPr>
          <p:spPr>
            <a:xfrm>
              <a:off x="0" y="2981131"/>
              <a:ext cx="11031192" cy="0"/>
            </a:xfrm>
            <a:prstGeom prst="straightConnector1">
              <a:avLst/>
            </a:prstGeom>
            <a:solidFill>
              <a:srgbClr val="728DCA"/>
            </a:solidFill>
            <a:ln cap="flat" cmpd="sng" w="12700">
              <a:solidFill>
                <a:srgbClr val="728DCA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p2"/>
            <p:cNvSpPr/>
            <p:nvPr/>
          </p:nvSpPr>
          <p:spPr>
            <a:xfrm>
              <a:off x="0" y="298113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0" y="2981131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5250" lIns="175250" spcFirstLastPara="1" rIns="175250" wrap="square" tIns="17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Calibri"/>
                <a:buNone/>
              </a:pPr>
              <a:r>
                <a:rPr b="0" i="0" lang="et-EE" sz="4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IGAÜKS VIIB OMA NÕUD ISE ÄRA.</a:t>
              </a:r>
              <a:endParaRPr b="0" i="0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3" name="Google Shape;123;p2"/>
            <p:cNvCxnSpPr/>
            <p:nvPr/>
          </p:nvCxnSpPr>
          <p:spPr>
            <a:xfrm>
              <a:off x="0" y="3973870"/>
              <a:ext cx="11031192" cy="0"/>
            </a:xfrm>
            <a:prstGeom prst="straightConnector1">
              <a:avLst/>
            </a:prstGeom>
            <a:solidFill>
              <a:srgbClr val="879CD1"/>
            </a:solidFill>
            <a:ln cap="flat" cmpd="sng" w="12700">
              <a:solidFill>
                <a:srgbClr val="879C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p2"/>
            <p:cNvSpPr/>
            <p:nvPr/>
          </p:nvSpPr>
          <p:spPr>
            <a:xfrm>
              <a:off x="0" y="3973870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0" y="3973870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5250" lIns="175250" spcFirstLastPara="1" rIns="175250" wrap="square" tIns="17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Calibri"/>
                <a:buNone/>
              </a:pPr>
              <a:r>
                <a:rPr b="0" i="0" lang="et-EE" sz="4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ÜTLE, MIDA ME TÄNA SÖÖME.</a:t>
              </a:r>
              <a:endParaRPr b="0" i="0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6" name="Google Shape;126;p2"/>
            <p:cNvCxnSpPr/>
            <p:nvPr/>
          </p:nvCxnSpPr>
          <p:spPr>
            <a:xfrm>
              <a:off x="0" y="4966610"/>
              <a:ext cx="11031192" cy="0"/>
            </a:xfrm>
            <a:prstGeom prst="straightConnector1">
              <a:avLst/>
            </a:prstGeom>
            <a:solidFill>
              <a:srgbClr val="9BABD7"/>
            </a:solidFill>
            <a:ln cap="flat" cmpd="sng" w="12700">
              <a:solidFill>
                <a:srgbClr val="9BABD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p2"/>
            <p:cNvSpPr/>
            <p:nvPr/>
          </p:nvSpPr>
          <p:spPr>
            <a:xfrm>
              <a:off x="0" y="4966610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0" y="4966610"/>
              <a:ext cx="11031192" cy="992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5250" lIns="175250" spcFirstLastPara="1" rIns="175250" wrap="square" tIns="1752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Calibri"/>
                <a:buNone/>
              </a:pPr>
              <a:r>
                <a:rPr b="0" i="0" lang="et-EE" sz="4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TOITU PANEME NII PALJU KUI SÖÖME.</a:t>
              </a:r>
              <a:endParaRPr b="0" i="0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 txBox="1"/>
          <p:nvPr>
            <p:ph type="title"/>
          </p:nvPr>
        </p:nvSpPr>
        <p:spPr>
          <a:xfrm>
            <a:off x="640075" y="325375"/>
            <a:ext cx="4636800" cy="19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t-EE" sz="4600"/>
              <a:t>KORRAPIDAMINE</a:t>
            </a:r>
            <a:endParaRPr/>
          </a:p>
        </p:txBody>
      </p:sp>
      <p:sp>
        <p:nvSpPr>
          <p:cNvPr id="136" name="Google Shape;136;p3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 txBox="1"/>
          <p:nvPr>
            <p:ph idx="1" type="body"/>
          </p:nvPr>
        </p:nvSpPr>
        <p:spPr>
          <a:xfrm>
            <a:off x="640080" y="2909999"/>
            <a:ext cx="4243500" cy="3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t-EE" sz="2200"/>
              <a:t>PALUN VAATA, KAS KÕIGIL ON KÄED PUHTAD.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38" name="Google Shape;138;p3"/>
          <p:cNvPicPr preferRelativeResize="0"/>
          <p:nvPr/>
        </p:nvPicPr>
        <p:blipFill rotWithShape="1">
          <a:blip r:embed="rId3">
            <a:alphaModFix/>
          </a:blip>
          <a:srcRect b="13635" l="0" r="0" t="15745"/>
          <a:stretch/>
        </p:blipFill>
        <p:spPr>
          <a:xfrm>
            <a:off x="5406189" y="36575"/>
            <a:ext cx="6513095" cy="6618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t-EE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KORRAPIDAMINE</a:t>
            </a:r>
            <a:endParaRPr/>
          </a:p>
        </p:txBody>
      </p:sp>
      <p:sp>
        <p:nvSpPr>
          <p:cNvPr id="146" name="Google Shape;146;p4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t-E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KORRAPIDAJAD, PALUN PANGE PÕLLED ETTE.</a:t>
            </a:r>
            <a:endParaRPr/>
          </a:p>
        </p:txBody>
      </p:sp>
      <p:sp>
        <p:nvSpPr>
          <p:cNvPr id="147" name="Google Shape;147;p4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4"/>
          <p:cNvPicPr preferRelativeResize="0"/>
          <p:nvPr/>
        </p:nvPicPr>
        <p:blipFill rotWithShape="1">
          <a:blip r:embed="rId3">
            <a:alphaModFix/>
          </a:blip>
          <a:srcRect b="48363" l="0" r="0" t="0"/>
          <a:stretch/>
        </p:blipFill>
        <p:spPr>
          <a:xfrm>
            <a:off x="4654296" y="782538"/>
            <a:ext cx="7214616" cy="5265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 txBox="1"/>
          <p:nvPr>
            <p:ph type="title"/>
          </p:nvPr>
        </p:nvSpPr>
        <p:spPr>
          <a:xfrm>
            <a:off x="640075" y="325375"/>
            <a:ext cx="4686000" cy="19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b="1" lang="et-EE" sz="4600"/>
              <a:t>KORRAPIDAMINE</a:t>
            </a:r>
            <a:endParaRPr/>
          </a:p>
        </p:txBody>
      </p:sp>
      <p:sp>
        <p:nvSpPr>
          <p:cNvPr id="156" name="Google Shape;156;p5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 txBox="1"/>
          <p:nvPr>
            <p:ph idx="1" type="body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t-EE" sz="2200"/>
              <a:t>PALUN KATKE LAUD ÄRA.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/>
          </a:blip>
          <a:srcRect b="0" l="0" r="0" t="11994"/>
          <a:stretch/>
        </p:blipFill>
        <p:spPr>
          <a:xfrm>
            <a:off x="5325979" y="-389824"/>
            <a:ext cx="6112042" cy="7111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t-EE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KORRAPIDAMINE</a:t>
            </a:r>
            <a:endParaRPr/>
          </a:p>
        </p:txBody>
      </p:sp>
      <p:sp>
        <p:nvSpPr>
          <p:cNvPr id="166" name="Google Shape;166;p6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t-E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IGAÜKS VIIB OMA NÕUD ISE ÄRA.</a:t>
            </a:r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 b="21108" l="15313" r="10405" t="5258"/>
          <a:stretch/>
        </p:blipFill>
        <p:spPr>
          <a:xfrm>
            <a:off x="5706979" y="640080"/>
            <a:ext cx="5109249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t-EE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KORRAPIDAMINE</a:t>
            </a:r>
            <a:endParaRPr/>
          </a:p>
        </p:txBody>
      </p:sp>
      <p:sp>
        <p:nvSpPr>
          <p:cNvPr id="176" name="Google Shape;176;p7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t-E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ÜTLE, MIDA ME TÄNA SÖÖME.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7"/>
          <p:cNvPicPr preferRelativeResize="0"/>
          <p:nvPr/>
        </p:nvPicPr>
        <p:blipFill rotWithShape="1">
          <a:blip r:embed="rId3">
            <a:alphaModFix/>
          </a:blip>
          <a:srcRect b="17289" l="-1346" r="1346" t="233"/>
          <a:stretch/>
        </p:blipFill>
        <p:spPr>
          <a:xfrm>
            <a:off x="4411579" y="-1"/>
            <a:ext cx="745957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 txBox="1"/>
          <p:nvPr>
            <p:ph type="title"/>
          </p:nvPr>
        </p:nvSpPr>
        <p:spPr>
          <a:xfrm>
            <a:off x="890338" y="640080"/>
            <a:ext cx="3734014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b="1" lang="et-EE" sz="3800"/>
              <a:t>KORRAPIDAMINE</a:t>
            </a:r>
            <a:endParaRPr/>
          </a:p>
        </p:txBody>
      </p:sp>
      <p:sp>
        <p:nvSpPr>
          <p:cNvPr id="186" name="Google Shape;186;p8"/>
          <p:cNvSpPr txBox="1"/>
          <p:nvPr/>
        </p:nvSpPr>
        <p:spPr>
          <a:xfrm>
            <a:off x="890339" y="4636008"/>
            <a:ext cx="3734014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t-E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TOITU PANEME NII PALJU KUI SÖÖME.</a:t>
            </a:r>
            <a:endParaRPr/>
          </a:p>
        </p:txBody>
      </p:sp>
      <p:sp>
        <p:nvSpPr>
          <p:cNvPr id="187" name="Google Shape;187;p8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8" title="TOITU PANEME NII PALJU KUI SÖÖ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6925" y="369350"/>
            <a:ext cx="6017124" cy="601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2025-01-27T07:00:56Z</dcterms:created>
  <dc:creator>Salundo Ulvi (BSH GHR-NE)</dc:creator>
</cp:coreProperties>
</file>